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9" r:id="rId9"/>
    <p:sldId id="280" r:id="rId10"/>
    <p:sldId id="278" r:id="rId11"/>
    <p:sldId id="274" r:id="rId12"/>
    <p:sldId id="281" r:id="rId13"/>
    <p:sldId id="282" r:id="rId14"/>
    <p:sldId id="283" r:id="rId15"/>
    <p:sldId id="284" r:id="rId16"/>
    <p:sldId id="265" r:id="rId17"/>
    <p:sldId id="286" r:id="rId18"/>
    <p:sldId id="266" r:id="rId19"/>
    <p:sldId id="261" r:id="rId20"/>
    <p:sldId id="262" r:id="rId21"/>
    <p:sldId id="267" r:id="rId22"/>
    <p:sldId id="271" r:id="rId23"/>
    <p:sldId id="268" r:id="rId24"/>
    <p:sldId id="287" r:id="rId25"/>
    <p:sldId id="272" r:id="rId26"/>
    <p:sldId id="269" r:id="rId27"/>
    <p:sldId id="273" r:id="rId28"/>
    <p:sldId id="27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4;&#1099;&#1089;&#1090;&#1091;&#1087;&#1083;&#1077;&#1085;&#1080;&#1077;%20&#1050;&#1056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Диагностика  предпочтительной формы работы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FF0000"/>
            </a:solidFill>
          </c:spPr>
          <c:explosion val="25"/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8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Склонны к групповой работе</c:v>
                </c:pt>
                <c:pt idx="1">
                  <c:v>Склонны к индивидуальной работе</c:v>
                </c:pt>
                <c:pt idx="2">
                  <c:v>Склонны к парной работе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DC306AF-EEBD-48F6-BAF9-7F8D46985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759A4-F798-4035-9ADF-43C4DE33C7F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4BECF-76E4-42E2-950B-90CBFCA47C08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8CF85-581C-4831-8F08-B2F200DBACAD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95049-4CA3-4063-B378-A3AA9738960B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1A269-7185-4570-8228-FD91C41B9FA8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32C9F-5D76-452E-AA2A-44D285F8B485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86B02F-767B-45C7-A728-26282AAD2A67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9F2BE-3CD0-4F11-A834-0FDB7F3205A3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6EAC2-0452-48B6-9B4D-6EEF8EA2EC26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55135-C223-41C0-9119-43541EE6D0C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F8387-9677-4E5C-9583-6DF0D14A8CB0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C7AC6-6BC2-4958-A34E-ED3BD03912F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A4078-F8D2-4749-9DE0-770D644B7839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28F1A-CF8B-4E5B-A823-725CE4FAD611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020D5-5AC0-4F54-B38D-DD77262DA2C0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815B7-113A-42C4-8E87-B306AE6FC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8B07-C900-4DC0-A897-576C42E68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11F8-25EC-45BB-9B10-E1902EDF8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4F937-E739-4E1B-B8BC-2778703D3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A0EB1-D8F5-4ABE-977A-024E4B866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BCE0-4A7F-42E5-AA88-A9AF20B99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183D8-3B2E-4D5B-9986-9E34CDB60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2902D-9931-4742-B5F9-B86569077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F85B5-4AD6-43DF-A4E8-2D214C272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8A5-FDCF-4E41-A7CA-C56C4BAAE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EFA61-37F1-4597-B99C-015C6CD92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328C7-4688-4208-94B3-D557B63B1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B4EC0-4B39-44DE-99B3-FEEB7F3BA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3CD87B-FCCE-46E9-B23B-C682273EB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89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89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89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9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9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89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89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89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89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389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4;&#1086;&#1076;&#1085;&#1072;&#1103;%20&#1090;&#1072;&#1073;&#1083;&#1080;&#1094;&#1072;%20%208%20&#1072;.doc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&#1057;&#1074;&#1086;&#1076;&#1085;&#1072;&#1103;%20&#1090;&#1072;&#1073;&#1083;&#1080;&#1094;&#1072;%20&#1080;&#1085;&#1076;&#1080;&#1074;&#1080;&#1076;&#1091;&#1072;&#1083;&#1100;&#1085;&#1086;&#1075;&#1086;%20&#1089;&#1090;&#1080;&#1083;&#1103;%20&#1091;&#1095;&#1077;&#1073;&#1085;&#1086;&#1081;%20&#1076;&#1077;&#1103;&#1090;&#1077;&#1083;&#1100;&#1085;&#1086;&#1089;&#1090;&#1080;.do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840662" cy="2273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Роль классного руководителя в воспитании трудолюбия </a:t>
            </a:r>
            <a:br>
              <a:rPr lang="ru-RU" sz="4000" dirty="0" smtClean="0"/>
            </a:br>
            <a:r>
              <a:rPr lang="ru-RU" sz="4000" dirty="0" smtClean="0"/>
              <a:t>и творческого отношения </a:t>
            </a:r>
            <a:br>
              <a:rPr lang="ru-RU" sz="4000" dirty="0" smtClean="0"/>
            </a:br>
            <a:r>
              <a:rPr lang="ru-RU" sz="4000" dirty="0" smtClean="0"/>
              <a:t>к труду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652963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Автор: Сидорович С.Н.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G_48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59416" cy="3714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00063" y="4000500"/>
            <a:ext cx="3575050" cy="963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Знакомство с профессиями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и увлечениями родителей</a:t>
            </a:r>
          </a:p>
        </p:txBody>
      </p:sp>
      <p:pic>
        <p:nvPicPr>
          <p:cNvPr id="6" name="Picture 4" descr="IMG_71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4891" y="3143248"/>
            <a:ext cx="4719110" cy="3714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5357813" y="2286000"/>
            <a:ext cx="3575050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Встреча с ветеранами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Сидорович\проект 8 аб\IMG_10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05412" y="2786058"/>
            <a:ext cx="5238588" cy="3929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G:\8 а трудолюбие\снежн фигуры, подг к нов году\IMG_470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14290"/>
            <a:ext cx="4714908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428625" y="4000500"/>
            <a:ext cx="3357563" cy="146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Акция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«Я выбираю жизнь»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5000625" y="2000250"/>
            <a:ext cx="357505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Шефская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НПК 5-7 классы\IMG_818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214291"/>
            <a:ext cx="5214974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179" name="Picture 3" descr="H:\газета\IMG_38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641494"/>
            <a:ext cx="4862516" cy="4011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28625" y="4000500"/>
            <a:ext cx="3357563" cy="146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Научно-практическая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конференция в среднем звене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5500688" y="1571625"/>
            <a:ext cx="3357562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Осенний праздник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8 а трудолюбие\фото с родит собр\IMG_473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06" y="142852"/>
            <a:ext cx="4857784" cy="3960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 descr="G:\8 а трудолюбие\снежн фигуры, подг к нов году\IMG_484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2857496"/>
            <a:ext cx="5141272" cy="3805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42875" y="4357688"/>
            <a:ext cx="3357563" cy="124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Вечер, посвящённый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«300-летию М.В. Ломоносова»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072063" y="1143000"/>
            <a:ext cx="3357562" cy="160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Подготовка к неделе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художественно-эстетического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цикла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G:\8 а трудолюбие\труд, экскурсии\Изображение 3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89"/>
            <a:ext cx="3357586" cy="5036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03" name="Picture 3" descr="G:\8 а трудолюбие\труд, экскурсии\IMG_04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714488"/>
            <a:ext cx="3591091" cy="4787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4357688" y="642938"/>
            <a:ext cx="3357562" cy="820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Производственная бригада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857375" y="5357813"/>
            <a:ext cx="2928938" cy="820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Летняя практика по биологии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G_10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714488"/>
            <a:ext cx="4500594" cy="4987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226" name="Picture 2" descr="G:\IMG_92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5214974" cy="5186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357313" y="5500688"/>
            <a:ext cx="3000375" cy="110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Представление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расшитых девочками костюмов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0688" y="785813"/>
            <a:ext cx="27146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Занятие в кружке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«Деревянные чудеса»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G_73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"/>
            <a:ext cx="3884471" cy="3239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6" descr="IMG_73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42852"/>
            <a:ext cx="4357686" cy="4797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28625" y="5000625"/>
            <a:ext cx="2714625" cy="534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Субботник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571625" y="6072188"/>
            <a:ext cx="3214688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Оформление клумб</a:t>
            </a:r>
          </a:p>
        </p:txBody>
      </p:sp>
      <p:pic>
        <p:nvPicPr>
          <p:cNvPr id="11" name="Picture 9" descr="IMG_105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69956" y="3357562"/>
            <a:ext cx="3956557" cy="3324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7" name="Picture 7" descr="IMG_733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3" y="142852"/>
            <a:ext cx="4955449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G_07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3214686"/>
            <a:ext cx="5076825" cy="347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643438" y="2000250"/>
            <a:ext cx="4214812" cy="103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Уборка картофеля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в совхозе «Курдумовское"</a:t>
            </a:r>
          </a:p>
        </p:txBody>
      </p:sp>
      <p:pic>
        <p:nvPicPr>
          <p:cNvPr id="6" name="Picture 4" descr="IMG_105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4290"/>
            <a:ext cx="4643438" cy="3482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42875" y="3857625"/>
            <a:ext cx="3575050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Подготовка овощей к хранению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9" descr="y_e092d4cd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42844" y="142852"/>
            <a:ext cx="471646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9" name="Picture 10" descr="y_d91ec72c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4572000" y="3214686"/>
            <a:ext cx="442753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428625" y="3643313"/>
            <a:ext cx="3857625" cy="124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Уход за комнатными растениями,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пересаживание цветов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5072063" y="1500188"/>
            <a:ext cx="3575050" cy="160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Поход на водоём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(плотина на реке)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у д.Есипцево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в рамках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экологической акции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ru-RU" smtClean="0"/>
              <a:t>Методы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3814763" cy="3976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основной метод – наблюдение;</a:t>
            </a:r>
          </a:p>
          <a:p>
            <a:pPr eaLnBrk="1" hangingPunct="1"/>
            <a:r>
              <a:rPr lang="ru-RU" smtClean="0"/>
              <a:t>метод независимых характеристик;</a:t>
            </a:r>
          </a:p>
          <a:p>
            <a:pPr eaLnBrk="1" hangingPunct="1"/>
            <a:r>
              <a:rPr lang="ru-RU" smtClean="0"/>
              <a:t>анкетирование;</a:t>
            </a:r>
            <a:endParaRPr lang="ru-RU" b="1" smtClean="0"/>
          </a:p>
          <a:p>
            <a:pPr eaLnBrk="1" hangingPunct="1"/>
            <a:r>
              <a:rPr lang="ru-RU" b="1" smtClean="0"/>
              <a:t>рейтинг</a:t>
            </a:r>
            <a:r>
              <a:rPr lang="ru-RU" smtClean="0"/>
              <a:t> </a:t>
            </a:r>
          </a:p>
        </p:txBody>
      </p:sp>
      <p:pic>
        <p:nvPicPr>
          <p:cNvPr id="12293" name="Picture 5" descr="G:\8 а трудолюбие\генеральная уборка\y_50b0a87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071678"/>
            <a:ext cx="4700949" cy="3524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857250"/>
            <a:ext cx="8035925" cy="3214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	Воспитание — один из сложнейших социальных процессов. Его сложность — в бесконечной многогранности, в постоянном взаимодействии управляемого и стихийного. </a:t>
            </a:r>
          </a:p>
        </p:txBody>
      </p:sp>
      <p:pic>
        <p:nvPicPr>
          <p:cNvPr id="4101" name="Picture 5" descr="G:\8 а трудолюбие\труд, экскурсии\Изображение 3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3429000"/>
            <a:ext cx="4714908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565400"/>
            <a:ext cx="7777163" cy="2376488"/>
          </a:xfrm>
        </p:spPr>
        <p:txBody>
          <a:bodyPr/>
          <a:lstStyle/>
          <a:p>
            <a:pPr eaLnBrk="1" hangingPunct="1"/>
            <a:r>
              <a:rPr lang="ru-RU" sz="3600" b="1" smtClean="0">
                <a:hlinkClick r:id="rId3" action="ppaction://hlinkfile"/>
              </a:rPr>
              <a:t>Сводная таблица индивидуального стиля учебной деятельности</a:t>
            </a:r>
            <a:r>
              <a:rPr lang="ru-RU" sz="3600" smtClean="0">
                <a:hlinkClick r:id="rId4" action="ppaction://hlinkfile"/>
              </a:rPr>
              <a:t/>
            </a:r>
            <a:br>
              <a:rPr lang="ru-RU" sz="3600" smtClean="0">
                <a:hlinkClick r:id="rId4" action="ppaction://hlinkfile"/>
              </a:rPr>
            </a:br>
            <a:endParaRPr lang="ru-RU" sz="36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P10204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789363"/>
            <a:ext cx="3668712" cy="2751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9" name="Picture 7" descr="P10204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844675"/>
            <a:ext cx="4249738" cy="318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40" name="Rectangle 8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870700" cy="1600200"/>
          </a:xfrm>
        </p:spPr>
        <p:txBody>
          <a:bodyPr/>
          <a:lstStyle/>
          <a:p>
            <a:pPr eaLnBrk="1" hangingPunct="1"/>
            <a:r>
              <a:rPr lang="ru-RU" smtClean="0"/>
              <a:t>Групповая и индивидуальная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85800" y="142852"/>
          <a:ext cx="7696200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8501063" cy="106203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Схема взаимосвязи воспитательного воздействия</a:t>
            </a:r>
            <a:r>
              <a:rPr lang="ru-RU" sz="4000" smtClean="0"/>
              <a:t> </a:t>
            </a:r>
          </a:p>
        </p:txBody>
      </p:sp>
      <p:sp>
        <p:nvSpPr>
          <p:cNvPr id="15363" name="Oval 21"/>
          <p:cNvSpPr>
            <a:spLocks noChangeArrowheads="1"/>
          </p:cNvSpPr>
          <p:nvPr/>
        </p:nvSpPr>
        <p:spPr bwMode="auto">
          <a:xfrm>
            <a:off x="2857500" y="2071688"/>
            <a:ext cx="2519363" cy="2087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AutoShape 22"/>
          <p:cNvSpPr>
            <a:spLocks noChangeArrowheads="1"/>
          </p:cNvSpPr>
          <p:nvPr/>
        </p:nvSpPr>
        <p:spPr bwMode="auto">
          <a:xfrm rot="1565190">
            <a:off x="785813" y="1454150"/>
            <a:ext cx="2232025" cy="1728788"/>
          </a:xfrm>
          <a:prstGeom prst="homePlate">
            <a:avLst>
              <a:gd name="adj" fmla="val 322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AutoShape 23"/>
          <p:cNvSpPr>
            <a:spLocks noChangeArrowheads="1"/>
          </p:cNvSpPr>
          <p:nvPr/>
        </p:nvSpPr>
        <p:spPr bwMode="auto">
          <a:xfrm rot="-2717812">
            <a:off x="1212056" y="3680619"/>
            <a:ext cx="2232025" cy="1728788"/>
          </a:xfrm>
          <a:prstGeom prst="homePlate">
            <a:avLst>
              <a:gd name="adj" fmla="val 322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24"/>
          <p:cNvSpPr>
            <a:spLocks noChangeArrowheads="1"/>
          </p:cNvSpPr>
          <p:nvPr/>
        </p:nvSpPr>
        <p:spPr bwMode="auto">
          <a:xfrm rot="9353258">
            <a:off x="5256213" y="1524000"/>
            <a:ext cx="2232025" cy="1728788"/>
          </a:xfrm>
          <a:prstGeom prst="homePlate">
            <a:avLst>
              <a:gd name="adj" fmla="val 322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25"/>
          <p:cNvSpPr>
            <a:spLocks noChangeArrowheads="1"/>
          </p:cNvSpPr>
          <p:nvPr/>
        </p:nvSpPr>
        <p:spPr bwMode="auto">
          <a:xfrm rot="-8327817">
            <a:off x="4937125" y="3592513"/>
            <a:ext cx="2232025" cy="1728787"/>
          </a:xfrm>
          <a:prstGeom prst="homePlate">
            <a:avLst>
              <a:gd name="adj" fmla="val 322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AutoShape 26"/>
          <p:cNvSpPr>
            <a:spLocks noChangeArrowheads="1"/>
          </p:cNvSpPr>
          <p:nvPr/>
        </p:nvSpPr>
        <p:spPr bwMode="auto">
          <a:xfrm rot="-5400000">
            <a:off x="3105944" y="4466432"/>
            <a:ext cx="2232025" cy="1728787"/>
          </a:xfrm>
          <a:prstGeom prst="homePlate">
            <a:avLst>
              <a:gd name="adj" fmla="val 322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WordArt 27"/>
          <p:cNvSpPr>
            <a:spLocks noChangeArrowheads="1" noChangeShapeType="1" noTextEdit="1"/>
          </p:cNvSpPr>
          <p:nvPr/>
        </p:nvSpPr>
        <p:spPr bwMode="auto">
          <a:xfrm>
            <a:off x="3071813" y="2571750"/>
            <a:ext cx="20891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Обучающийся</a:t>
            </a:r>
          </a:p>
        </p:txBody>
      </p:sp>
      <p:sp>
        <p:nvSpPr>
          <p:cNvPr id="15370" name="WordArt 28"/>
          <p:cNvSpPr>
            <a:spLocks noChangeArrowheads="1" noChangeShapeType="1" noTextEdit="1"/>
          </p:cNvSpPr>
          <p:nvPr/>
        </p:nvSpPr>
        <p:spPr bwMode="auto">
          <a:xfrm rot="1551069">
            <a:off x="950913" y="1697038"/>
            <a:ext cx="15859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Родители</a:t>
            </a:r>
          </a:p>
        </p:txBody>
      </p:sp>
      <p:sp>
        <p:nvSpPr>
          <p:cNvPr id="15371" name="WordArt 29"/>
          <p:cNvSpPr>
            <a:spLocks noChangeArrowheads="1" noChangeShapeType="1" noTextEdit="1"/>
          </p:cNvSpPr>
          <p:nvPr/>
        </p:nvSpPr>
        <p:spPr bwMode="auto">
          <a:xfrm rot="2471156">
            <a:off x="5378450" y="3884613"/>
            <a:ext cx="1673225" cy="1341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Педагогический</a:t>
            </a:r>
          </a:p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 коллектив</a:t>
            </a:r>
          </a:p>
        </p:txBody>
      </p:sp>
      <p:sp>
        <p:nvSpPr>
          <p:cNvPr id="15372" name="WordArt 30"/>
          <p:cNvSpPr>
            <a:spLocks noChangeArrowheads="1" noChangeShapeType="1" noTextEdit="1"/>
          </p:cNvSpPr>
          <p:nvPr/>
        </p:nvSpPr>
        <p:spPr bwMode="auto">
          <a:xfrm rot="-1413136">
            <a:off x="5638800" y="1685925"/>
            <a:ext cx="18732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Классный</a:t>
            </a:r>
          </a:p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руководитель</a:t>
            </a:r>
          </a:p>
        </p:txBody>
      </p:sp>
      <p:sp>
        <p:nvSpPr>
          <p:cNvPr id="15373" name="WordArt 31"/>
          <p:cNvSpPr>
            <a:spLocks noChangeArrowheads="1" noChangeShapeType="1" noTextEdit="1"/>
          </p:cNvSpPr>
          <p:nvPr/>
        </p:nvSpPr>
        <p:spPr bwMode="auto">
          <a:xfrm rot="-2812310">
            <a:off x="1229519" y="4039394"/>
            <a:ext cx="1944688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Педагоги</a:t>
            </a:r>
          </a:p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доп. образования</a:t>
            </a:r>
          </a:p>
        </p:txBody>
      </p:sp>
      <p:sp>
        <p:nvSpPr>
          <p:cNvPr id="15374" name="WordArt 32"/>
          <p:cNvSpPr>
            <a:spLocks noChangeArrowheads="1" noChangeShapeType="1" noTextEdit="1"/>
          </p:cNvSpPr>
          <p:nvPr/>
        </p:nvSpPr>
        <p:spPr bwMode="auto">
          <a:xfrm>
            <a:off x="3492500" y="5229225"/>
            <a:ext cx="14398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Психолог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15370" grpId="0" animBg="1"/>
      <p:bldP spid="15371" grpId="0" animBg="1"/>
      <p:bldP spid="15372" grpId="0" animBg="1"/>
      <p:bldP spid="15373" grpId="0" animBg="1"/>
      <p:bldP spid="153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6" descr="Фото1020"/>
          <p:cNvPicPr>
            <a:picLocks noChangeAspect="1" noChangeArrowheads="1"/>
          </p:cNvPicPr>
          <p:nvPr/>
        </p:nvPicPr>
        <p:blipFill>
          <a:blip r:embed="rId2" cstate="print"/>
          <a:srcRect r="16071"/>
          <a:stretch>
            <a:fillRect/>
          </a:stretch>
        </p:blipFill>
        <p:spPr bwMode="auto">
          <a:xfrm>
            <a:off x="142844" y="3214686"/>
            <a:ext cx="3357586" cy="3000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786188" y="214313"/>
            <a:ext cx="38576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Работа над проектом</a:t>
            </a:r>
          </a:p>
        </p:txBody>
      </p:sp>
      <p:pic>
        <p:nvPicPr>
          <p:cNvPr id="53250" name="Picture 2" descr="P10204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6484" y="1357298"/>
            <a:ext cx="3057516" cy="2989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251" name="Picture 3" descr="G:\8 а трудолюбие\фото с родит собр\IMG_4854.JPG"/>
          <p:cNvPicPr>
            <a:picLocks noChangeAspect="1" noChangeArrowheads="1"/>
          </p:cNvPicPr>
          <p:nvPr/>
        </p:nvPicPr>
        <p:blipFill>
          <a:blip r:embed="rId4" cstate="print"/>
          <a:srcRect l="18841" r="14361"/>
          <a:stretch>
            <a:fillRect/>
          </a:stretch>
        </p:blipFill>
        <p:spPr bwMode="auto">
          <a:xfrm rot="5400000">
            <a:off x="3640707" y="3289002"/>
            <a:ext cx="2928959" cy="292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252" name="Picture 4" descr="G:\8 а трудолюбие\фото с родит собр\IMG_4850.JPG"/>
          <p:cNvPicPr>
            <a:picLocks noChangeAspect="1" noChangeArrowheads="1"/>
          </p:cNvPicPr>
          <p:nvPr/>
        </p:nvPicPr>
        <p:blipFill>
          <a:blip r:embed="rId5" cstate="print"/>
          <a:srcRect l="11576" r="8549" b="2761"/>
          <a:stretch>
            <a:fillRect/>
          </a:stretch>
        </p:blipFill>
        <p:spPr bwMode="auto">
          <a:xfrm>
            <a:off x="214282" y="214290"/>
            <a:ext cx="3429024" cy="278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6643688" y="4357688"/>
            <a:ext cx="2357437" cy="1357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Установка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сказочных героев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85750" y="3500438"/>
            <a:ext cx="1928813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Роспись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714500" y="2500313"/>
            <a:ext cx="1857375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Грунтовка</a:t>
            </a:r>
          </a:p>
        </p:txBody>
      </p:sp>
      <p:pic>
        <p:nvPicPr>
          <p:cNvPr id="13" name="Picture 6" descr="Фото10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565" y="3143248"/>
            <a:ext cx="3357586" cy="3000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3" descr="G:\8 а трудолюбие\фото с родит собр\IMG_485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3640428" y="3217564"/>
            <a:ext cx="2928959" cy="292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4" descr="G:\8 а трудолюбие\фото с родит собр\IMG_485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003" y="142852"/>
            <a:ext cx="3429024" cy="278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76350"/>
          </a:xfrm>
        </p:spPr>
        <p:txBody>
          <a:bodyPr/>
          <a:lstStyle/>
          <a:p>
            <a:r>
              <a:rPr lang="ru-RU" b="1" smtClean="0">
                <a:solidFill>
                  <a:srgbClr val="FF3300"/>
                </a:solidFill>
              </a:rPr>
              <a:t>Результаты проекта </a:t>
            </a:r>
            <a:br>
              <a:rPr lang="ru-RU" b="1" smtClean="0">
                <a:solidFill>
                  <a:srgbClr val="FF3300"/>
                </a:solidFill>
              </a:rPr>
            </a:br>
            <a:r>
              <a:rPr lang="ru-RU" b="1" smtClean="0">
                <a:solidFill>
                  <a:srgbClr val="FF3300"/>
                </a:solidFill>
              </a:rPr>
              <a:t>«Двенадцать месяцев»</a:t>
            </a:r>
          </a:p>
        </p:txBody>
      </p:sp>
      <p:sp>
        <p:nvSpPr>
          <p:cNvPr id="27651" name="Рисунок SmartArt 2"/>
          <p:cNvSpPr>
            <a:spLocks noGrp="1" noTextEdit="1"/>
          </p:cNvSpPr>
          <p:nvPr>
            <p:ph type="dgm" idx="1"/>
          </p:nvPr>
        </p:nvSpPr>
        <p:spPr/>
      </p:sp>
      <p:pic>
        <p:nvPicPr>
          <p:cNvPr id="4" name="Picture 4" descr="DSC077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500174"/>
            <a:ext cx="7500990" cy="4997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Анкетирование родителей</a:t>
            </a:r>
          </a:p>
        </p:txBody>
      </p:sp>
      <p:pic>
        <p:nvPicPr>
          <p:cNvPr id="16387" name="Picture 4" descr="IMG_48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185988"/>
            <a:ext cx="8642350" cy="4411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428625" y="857250"/>
            <a:ext cx="8072438" cy="5715000"/>
            <a:chOff x="428596" y="857232"/>
            <a:chExt cx="8072494" cy="5715040"/>
          </a:xfrm>
        </p:grpSpPr>
        <p:sp>
          <p:nvSpPr>
            <p:cNvPr id="4" name="Пятиугольник 3"/>
            <p:cNvSpPr/>
            <p:nvPr/>
          </p:nvSpPr>
          <p:spPr>
            <a:xfrm>
              <a:off x="428596" y="928671"/>
              <a:ext cx="1785950" cy="250032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Пятиугольник 4"/>
            <p:cNvSpPr/>
            <p:nvPr/>
          </p:nvSpPr>
          <p:spPr>
            <a:xfrm rot="5400000">
              <a:off x="6357950" y="1500174"/>
              <a:ext cx="1785951" cy="250033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4143372" y="857232"/>
              <a:ext cx="1785950" cy="250033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2285984" y="857232"/>
              <a:ext cx="1785950" cy="250033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ятиугольник 7"/>
            <p:cNvSpPr/>
            <p:nvPr/>
          </p:nvSpPr>
          <p:spPr>
            <a:xfrm>
              <a:off x="2500298" y="3786191"/>
              <a:ext cx="2500329" cy="278608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Горизонтальный свиток 8"/>
            <p:cNvSpPr/>
            <p:nvPr/>
          </p:nvSpPr>
          <p:spPr>
            <a:xfrm>
              <a:off x="5143504" y="4286256"/>
              <a:ext cx="3357586" cy="1857388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705" name="WordArt 2"/>
            <p:cNvSpPr>
              <a:spLocks noChangeArrowheads="1" noChangeShapeType="1" noTextEdit="1"/>
            </p:cNvSpPr>
            <p:nvPr/>
          </p:nvSpPr>
          <p:spPr bwMode="auto">
            <a:xfrm>
              <a:off x="500034" y="1571612"/>
              <a:ext cx="1214446" cy="10715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25400">
                    <a:solidFill>
                      <a:srgbClr val="7030A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8 класс</a:t>
              </a:r>
            </a:p>
          </p:txBody>
        </p:sp>
        <p:sp>
          <p:nvSpPr>
            <p:cNvPr id="2970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357422" y="1571612"/>
              <a:ext cx="1214446" cy="10715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25400">
                    <a:solidFill>
                      <a:srgbClr val="7030A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9 класс</a:t>
              </a:r>
            </a:p>
          </p:txBody>
        </p:sp>
        <p:sp>
          <p:nvSpPr>
            <p:cNvPr id="29707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214810" y="1571612"/>
              <a:ext cx="1357322" cy="10715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25400">
                    <a:solidFill>
                      <a:srgbClr val="7030A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10 класс</a:t>
              </a:r>
            </a:p>
          </p:txBody>
        </p:sp>
        <p:sp>
          <p:nvSpPr>
            <p:cNvPr id="29708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500826" y="2000240"/>
              <a:ext cx="1571636" cy="10715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25400">
                    <a:solidFill>
                      <a:srgbClr val="7030A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11 класс</a:t>
              </a:r>
            </a:p>
          </p:txBody>
        </p:sp>
        <p:sp>
          <p:nvSpPr>
            <p:cNvPr id="29709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643174" y="4000504"/>
              <a:ext cx="1428760" cy="1857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25400">
                    <a:solidFill>
                      <a:srgbClr val="7030A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Учебное </a:t>
              </a:r>
            </a:p>
            <a:p>
              <a:pPr algn="ctr"/>
              <a:r>
                <a:rPr lang="ru-RU" sz="3600" kern="10">
                  <a:ln w="25400">
                    <a:solidFill>
                      <a:srgbClr val="7030A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заведение</a:t>
              </a:r>
            </a:p>
          </p:txBody>
        </p:sp>
        <p:sp>
          <p:nvSpPr>
            <p:cNvPr id="29710" name="WordArt 2"/>
            <p:cNvSpPr>
              <a:spLocks noChangeArrowheads="1" noChangeShapeType="1" noTextEdit="1"/>
            </p:cNvSpPr>
            <p:nvPr/>
          </p:nvSpPr>
          <p:spPr bwMode="auto">
            <a:xfrm>
              <a:off x="5429256" y="4643446"/>
              <a:ext cx="2928958" cy="10715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25400">
                    <a:solidFill>
                      <a:srgbClr val="7030A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Профессия</a:t>
              </a:r>
            </a:p>
          </p:txBody>
        </p:sp>
        <p:sp>
          <p:nvSpPr>
            <p:cNvPr id="17" name="Стрелка вправо 16"/>
            <p:cNvSpPr/>
            <p:nvPr/>
          </p:nvSpPr>
          <p:spPr>
            <a:xfrm rot="8314838">
              <a:off x="4387848" y="3424238"/>
              <a:ext cx="1936763" cy="595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Стрелка вправо 18"/>
            <p:cNvSpPr/>
            <p:nvPr/>
          </p:nvSpPr>
          <p:spPr>
            <a:xfrm rot="5400000">
              <a:off x="3363903" y="3136899"/>
              <a:ext cx="582617" cy="595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2420938"/>
            <a:ext cx="3059112" cy="22733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</a:t>
            </a:r>
            <a:br>
              <a:rPr lang="ru-RU" dirty="0" smtClean="0"/>
            </a:br>
            <a:r>
              <a:rPr lang="ru-RU" dirty="0" smtClean="0"/>
              <a:t>внимание</a:t>
            </a:r>
          </a:p>
        </p:txBody>
      </p:sp>
      <p:pic>
        <p:nvPicPr>
          <p:cNvPr id="17411" name="Picture 6" descr="IMG_48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476250"/>
            <a:ext cx="5616575" cy="600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6870700" cy="973138"/>
          </a:xfrm>
        </p:spPr>
        <p:txBody>
          <a:bodyPr/>
          <a:lstStyle/>
          <a:p>
            <a:pPr eaLnBrk="1" hangingPunct="1"/>
            <a:r>
              <a:rPr lang="ru-RU" smtClean="0"/>
              <a:t>Цель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00188"/>
            <a:ext cx="8107363" cy="4519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		Воспитание интеллектуальной, всесторонне–культурной личности, владеющей творческими умениями и навыками в усвоении общечеловеческих ценностей, склонной к овладению различными профессиями, с гибкой и быстрой ориентацией в решении сложных жизненных проблем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870700" cy="828675"/>
          </a:xfrm>
        </p:spPr>
        <p:txBody>
          <a:bodyPr/>
          <a:lstStyle/>
          <a:p>
            <a:pPr eaLnBrk="1" hangingPunct="1"/>
            <a:r>
              <a:rPr lang="ru-RU" smtClean="0"/>
              <a:t>Задачи: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107363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изучение личности ребёнка;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изучение и анализ направленности интересов учащихся;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взаимодействие с педагогами дополнительного образования, школьным психологом,  учителями-предметниками;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взаимодействие с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семьями учащихся</a:t>
            </a:r>
          </a:p>
        </p:txBody>
      </p:sp>
      <p:pic>
        <p:nvPicPr>
          <p:cNvPr id="6148" name="Picture 4" descr="IMG_48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786190"/>
            <a:ext cx="4427538" cy="2951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6870700" cy="755650"/>
          </a:xfrm>
        </p:spPr>
        <p:txBody>
          <a:bodyPr/>
          <a:lstStyle/>
          <a:p>
            <a:pPr eaLnBrk="1" hangingPunct="1"/>
            <a:r>
              <a:rPr lang="ru-RU" sz="4000" smtClean="0"/>
              <a:t>Направления: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7696200" cy="4217988"/>
          </a:xfrm>
        </p:spPr>
        <p:txBody>
          <a:bodyPr/>
          <a:lstStyle/>
          <a:p>
            <a:pPr marL="609600" indent="-609600" eaLnBrk="1" hangingPunct="1"/>
            <a:r>
              <a:rPr lang="ru-RU" smtClean="0"/>
              <a:t>работа с педагогическим коллективом,</a:t>
            </a:r>
          </a:p>
          <a:p>
            <a:pPr marL="609600" indent="-609600" eaLnBrk="1" hangingPunct="1"/>
            <a:r>
              <a:rPr lang="ru-RU" smtClean="0"/>
              <a:t>работа с психологом</a:t>
            </a:r>
          </a:p>
          <a:p>
            <a:pPr marL="609600" indent="-609600" eaLnBrk="1" hangingPunct="1"/>
            <a:r>
              <a:rPr lang="ru-RU" smtClean="0"/>
              <a:t>работа с педагогами дополнительного образования</a:t>
            </a:r>
          </a:p>
          <a:p>
            <a:pPr marL="609600" indent="-609600" eaLnBrk="1" hangingPunct="1"/>
            <a:r>
              <a:rPr lang="ru-RU" smtClean="0"/>
              <a:t>работа с родителями</a:t>
            </a:r>
          </a:p>
          <a:p>
            <a:pPr marL="609600" indent="-609600" eaLnBrk="1" hangingPunct="1"/>
            <a:r>
              <a:rPr lang="ru-RU" smtClean="0"/>
              <a:t>работа с учащимися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5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7993063" cy="684213"/>
          </a:xfrm>
        </p:spPr>
        <p:txBody>
          <a:bodyPr/>
          <a:lstStyle/>
          <a:p>
            <a:pPr eaLnBrk="1" hangingPunct="1"/>
            <a:r>
              <a:rPr lang="ru-RU" sz="4000" b="1" smtClean="0"/>
              <a:t>Диагностика обучающихся</a:t>
            </a:r>
          </a:p>
        </p:txBody>
      </p:sp>
      <p:graphicFrame>
        <p:nvGraphicFramePr>
          <p:cNvPr id="41027" name="Group 67"/>
          <p:cNvGraphicFramePr>
            <a:graphicFrameLocks noGrp="1"/>
          </p:cNvGraphicFramePr>
          <p:nvPr/>
        </p:nvGraphicFramePr>
        <p:xfrm>
          <a:off x="250825" y="1125538"/>
          <a:ext cx="8135938" cy="4663440"/>
        </p:xfrm>
        <a:graphic>
          <a:graphicData uri="http://schemas.openxmlformats.org/drawingml/2006/table">
            <a:tbl>
              <a:tblPr/>
              <a:tblGrid>
                <a:gridCol w="1008063"/>
                <a:gridCol w="2201862"/>
                <a:gridCol w="2327275"/>
                <a:gridCol w="2598738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Временной период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Результативность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Диагностические материалы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Сентябрь-октябрь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необходимость  выявить некоторые ценностные характеристики личности (направленность «на себя», «на общение», «на дело»), которые помогут учителю грамотно организовать взаимодействие с детьми.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сформированности духовно-нравственной культуры учащихся;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активное использование воспитательного потенциала регионально-культурной среды в процессе духовно-нравственного воспитания личности;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 направленности личности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 Басса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уровня воспитанности школьника (методика Н.П. Капустиной, Л. Фридмана);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межличностных отношений «Настоящий друг» (методика  А.С. Прутченкова);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представлений учащихся о нравственных качествах «Незаконченная история, или мое отношение к людям» (методика Н.Е. Богуславской);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getIm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473919" cy="3643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1" name="Picture 8" descr="Фото08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9548" y="3071810"/>
            <a:ext cx="4879990" cy="3659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4313" y="3857625"/>
            <a:ext cx="3575050" cy="103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Экскурсия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на завод "Агат"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5572125" y="1500188"/>
            <a:ext cx="3286125" cy="150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Экскурсия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на глиняное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производство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«Сады Аурики»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Сидорович\проект 8 аб\IMG_113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4539309" cy="3728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G:\8 а трудолюбие\труд, экскурсии\IMG_085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000372"/>
            <a:ext cx="4886749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857750" y="1000125"/>
            <a:ext cx="34290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Экскурсия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в редакцию районной газеты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«Гаврилов-Ямский вестник»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85750" y="4071938"/>
            <a:ext cx="3575050" cy="146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Экскурсия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в Великосельский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аграрный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техникум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:\8 а трудолюбие\выступление с проектом\DSC0746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4429156" cy="3961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G:\8 а трудолюбие\разное\IMG_417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643182"/>
            <a:ext cx="5940425" cy="4031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4714875" y="500063"/>
            <a:ext cx="34290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Экскурсия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на кондитерскую фабрику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им. П.А. Бабаева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14313" y="4143375"/>
            <a:ext cx="2786062" cy="1357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Экскурсия 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в театр Ф. Волкова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471</TotalTime>
  <Words>390</Words>
  <Application>Microsoft Office PowerPoint</Application>
  <PresentationFormat>Экран (4:3)</PresentationFormat>
  <Paragraphs>130</Paragraphs>
  <Slides>28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Comic Sans MS</vt:lpstr>
      <vt:lpstr>Arial</vt:lpstr>
      <vt:lpstr>Times New Roman</vt:lpstr>
      <vt:lpstr>Пастель</vt:lpstr>
      <vt:lpstr>Роль классного руководителя в воспитании трудолюбия  и творческого отношения  к труду</vt:lpstr>
      <vt:lpstr>Слайд 2</vt:lpstr>
      <vt:lpstr>Цель</vt:lpstr>
      <vt:lpstr>Задачи:</vt:lpstr>
      <vt:lpstr>Направления:</vt:lpstr>
      <vt:lpstr>Диагностика обучающихся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Методы</vt:lpstr>
      <vt:lpstr>Сводная таблица индивидуального стиля учебной деятельности </vt:lpstr>
      <vt:lpstr>Групповая и индивидуальная работа</vt:lpstr>
      <vt:lpstr>Слайд 22</vt:lpstr>
      <vt:lpstr>Схема взаимосвязи воспитательного воздействия </vt:lpstr>
      <vt:lpstr>Слайд 24</vt:lpstr>
      <vt:lpstr>Результаты проекта  «Двенадцать месяцев»</vt:lpstr>
      <vt:lpstr>Анкетирование родителей</vt:lpstr>
      <vt:lpstr>Слайд 27</vt:lpstr>
      <vt:lpstr>Спасибо  за  внимание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классного руководителя в воспитании трудолюбия и творческого отношения к труду</dc:title>
  <dc:creator>Светлана</dc:creator>
  <cp:lastModifiedBy>UserN</cp:lastModifiedBy>
  <cp:revision>67</cp:revision>
  <dcterms:created xsi:type="dcterms:W3CDTF">2011-12-08T04:18:53Z</dcterms:created>
  <dcterms:modified xsi:type="dcterms:W3CDTF">2014-04-09T09:11:47Z</dcterms:modified>
</cp:coreProperties>
</file>